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91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F695-C898-69D2-F594-AD96E8DA0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4672B-D34B-C5F6-1962-F593C6A3F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C53F6-A8B4-AAA0-33CD-EBF63C03A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E39C-EB16-3806-84CA-AF0B0D5B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A262-71B8-CE86-C6E8-99E5A830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2727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58ED-56B7-9E79-2BD2-85C5ECAA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A67B5-A49C-BC1A-7949-E64BE3AA4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7273-9509-B965-73DC-A4BAE621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E3AD-F64C-36D7-2426-1CE19BCE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5C89E-28DB-7090-42ED-3B1E3B9E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093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E83CD-1F23-63AE-E3AA-1233EAD07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354D5-D5A3-CA9C-7326-3554D087D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33371-4E1E-DCED-BD64-7AD3C162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89AF-184E-3707-EAFD-2E2E9F4C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C5F8-D2BF-5800-35D3-531288BF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1831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10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001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27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467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697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362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99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07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26AD-5D45-0B8E-A0A5-4F1477FE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CB81-5975-68E7-4CA9-367A148F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36AF9-B6FF-B05B-2C8E-2571F21E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098E0-F756-66D1-6B81-10136445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2BD6F-D65E-BF44-52B7-4382083E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0943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853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04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6BF5-84B1-9AA3-AEBB-74A9CE09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BD985-87BD-2534-2221-1D5E69AF9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C6E2A-E9FE-CF36-A27F-DA9A00706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3C82-FF34-BBEB-D9F9-5AC39566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507C0-2EC2-9572-0B0D-CF8A225A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3158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3615-D89E-4F5E-79D2-49DA76E9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4175-D8A4-FAA3-CAC3-D3C76B698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32F10-2E84-1073-454D-AB7A0FC82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BF5CD-39D7-BECF-ADEB-E35E688A3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5D979-921F-4B8F-53BB-979DAB84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F1A51-F72B-00B9-152D-366A586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6327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9852-8BCF-31A6-CB89-02461978C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57745-A6C0-426E-4C3D-918FA9E0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E7496-F6AB-5AD5-6AB6-6776206AA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B7EA9-518B-2F67-0443-8DFB23A51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452E2-D05D-B7AA-174B-6283125FB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6836D-65A8-64B6-AB83-7A777E23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E9B1D-25BD-F27F-4EFC-77D582C8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01029D-BBDB-16BF-7FFA-D6210903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3044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648B-6E30-730C-C259-758AFE0F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B78F1-22F7-DBCA-D9CE-D6FE92254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47FEF-7F0F-82F2-22D2-C58685A0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FBB8A-7BC5-2D19-D61B-8B86B1CD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8749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7B800-DE9F-E14F-15F6-643E6F82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D631F-1AF5-4791-B5AC-9CBA7968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56F88-1C74-7D3D-7984-6D8FC7D5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4122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4A91-9CB5-60FE-118B-EBBCCF23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A0FB-A228-B146-D9DC-ADB1870B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8CD02-638B-5D31-59BB-F2C6FDA33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F8BA3-656E-41CA-EE18-8E8936BD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777B5-8AB1-8C0A-B47D-F2B71BCA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01F5F-1781-EED4-628C-F1E9F713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8473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4EF9-0C41-9427-549E-4EB17E56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D75F9-8406-A41A-E382-33C4FDE5B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923BA-CBBD-6A9C-EAD4-5F5D0F33C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23DC0-83E1-CDFC-DC4C-B1E6D47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28495-8D4F-A6B9-ACF5-5B54F49E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4E2DC-F41C-E0A9-23CE-C5834A29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3842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D907B-2FFC-DCA9-D047-66FA9CC9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F35F6-6479-6BFE-E7F7-BED8E220C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B875F-4639-D5EA-23D4-463DC43F6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6DA18-E075-402C-949E-83AF7F8F8D3A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E0945-8242-E33C-D0C8-8C22E2780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E0922-363C-7055-24A0-652239A4C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1A347-FAE1-4628-A436-1DB0183A6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48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4073" y="746641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Agri Data Scope: Big Data Analytics for Sustainable Agriculture and Crop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24073" y="41148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Inter" pitchFamily="34" charset="-122"/>
                <a:cs typeface="Inter" pitchFamily="34" charset="-120"/>
              </a:rPr>
              <a:t>A Capstone Project Demonstrating Data-Driven Farming using Databricks and Apache Spark.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FA8A0-A4B3-9125-8763-A759521FFA44}"/>
              </a:ext>
            </a:extLst>
          </p:cNvPr>
          <p:cNvSpPr txBox="1"/>
          <p:nvPr/>
        </p:nvSpPr>
        <p:spPr>
          <a:xfrm>
            <a:off x="11130971" y="5575831"/>
            <a:ext cx="21389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Inter" pitchFamily="34" charset="-122"/>
                <a:cs typeface="Inter" pitchFamily="34" charset="-120"/>
              </a:rPr>
              <a:t>Presented By: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Inter" pitchFamily="34" charset="-122"/>
                <a:cs typeface="Inter" pitchFamily="34" charset="-120"/>
              </a:rPr>
              <a:t>      K. Srilaya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Inter" pitchFamily="34" charset="-122"/>
                <a:cs typeface="Inter" pitchFamily="34" charset="-120"/>
              </a:rPr>
              <a:t>  MBA (General)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Inter" pitchFamily="34" charset="-122"/>
                <a:cs typeface="Inter" pitchFamily="34" charset="-120"/>
              </a:rPr>
              <a:t>    24MBMA63 </a:t>
            </a:r>
            <a:endParaRPr lang="en-I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055" y="493395"/>
            <a:ext cx="8816102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Conclusion and Future Scope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755" y="1146433"/>
            <a:ext cx="13374291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Agri Data Scope project successfully validates the potential of Big Data Analytics in modern agriculture, providing a strong analytical framework for sustainable farming.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1" y="1893138"/>
            <a:ext cx="4308634" cy="4308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6755" y="6331679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Key Achievement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6755" y="6784657"/>
            <a:ext cx="4308634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Successfully created a multi-layered (Bronze–Silver–Gold) pipeline and five analytical models to support decision-making.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89" y="1958091"/>
            <a:ext cx="4308634" cy="43086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60883" y="6331679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Future Scope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135523" y="6716807"/>
            <a:ext cx="4308634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Integrate real-time IoT sensor data and geospatial information (satellite imagery) to further enhance model accuracy and provide automated alerts.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517" y="1720552"/>
            <a:ext cx="4308634" cy="430863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3712" y="6300008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Advanced Modeling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9693712" y="6734286"/>
            <a:ext cx="4308634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Explore Deep Learning (LSTM) and Time-Series Forecasting (ARIMA) for more robust, scalable yield predictions and strategy planning.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584716"/>
            <a:ext cx="10996136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The Challenge and The Solution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956905" y="1431374"/>
            <a:ext cx="1314188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Agriculture, the backbone of many economies, faces monumental challenges from climate change, soil degradation, and water scarcity. This project leverages Big Data Analytics to transform traditional farming into a data-driven ecosystem, enhancing productivity and sustainability.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44260" y="2934176"/>
            <a:ext cx="13141881" cy="1580674"/>
          </a:xfrm>
          <a:prstGeom prst="roundRect">
            <a:avLst>
              <a:gd name="adj" fmla="val 56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1880" y="2941796"/>
            <a:ext cx="6563320" cy="1565434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964525" y="3154442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64525" y="3614261"/>
            <a:ext cx="613802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Climate volatility and resource depletion demand precise, informed decision-making.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315200" y="2941796"/>
            <a:ext cx="6563320" cy="156543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2941796"/>
            <a:ext cx="22860" cy="1565434"/>
          </a:xfrm>
          <a:prstGeom prst="roundRect">
            <a:avLst>
              <a:gd name="adj" fmla="val 390698"/>
            </a:avLst>
          </a:prstGeom>
          <a:solidFill>
            <a:srgbClr val="C0C1D7"/>
          </a:solidFill>
          <a:ln/>
        </p:spPr>
      </p:sp>
      <p:sp>
        <p:nvSpPr>
          <p:cNvPr id="10" name="Text 8"/>
          <p:cNvSpPr/>
          <p:nvPr/>
        </p:nvSpPr>
        <p:spPr>
          <a:xfrm>
            <a:off x="7527846" y="3154442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The Solution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527846" y="3614261"/>
            <a:ext cx="613802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Integrating and analyzing vast datasets (weather, soil, yield) using Big Data tools.</a:t>
            </a:r>
            <a:endParaRPr lang="en-US" sz="20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0" y="4891445"/>
            <a:ext cx="6485929" cy="2551748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211" y="4891445"/>
            <a:ext cx="6485930" cy="25517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270" y="539054"/>
            <a:ext cx="9569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Agri Data Scope: Project Objectives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5611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project focuses on designing and implementing a modular data pipeline in Databricks using PySpark to derive actionable insights from multi-source agricultural data.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2759155"/>
            <a:ext cx="4196358" cy="3499961"/>
          </a:xfrm>
          <a:prstGeom prst="roundRect">
            <a:avLst>
              <a:gd name="adj" fmla="val 272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276129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2721888" y="28765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51084" y="378367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Integration &amp; Cleaning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51084" y="445690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Integrate and clean complex crop, soil, and climate datasets using PySpark for high-quality input.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216962" y="2728898"/>
            <a:ext cx="4196358" cy="3499961"/>
          </a:xfrm>
          <a:prstGeom prst="roundRect">
            <a:avLst>
              <a:gd name="adj" fmla="val 272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47442" y="273104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9"/>
          <p:cNvSpPr/>
          <p:nvPr/>
        </p:nvSpPr>
        <p:spPr>
          <a:xfrm>
            <a:off x="7129819" y="285861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474256" y="3783679"/>
            <a:ext cx="3391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Five Practical Use Cases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5459015" y="4252021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Implement models addressing real-world problems: yield prediction, rainfall correlation, soil recommendation, and climate matching.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9609653" y="2698859"/>
            <a:ext cx="4196358" cy="3499961"/>
          </a:xfrm>
          <a:prstGeom prst="roundRect">
            <a:avLst>
              <a:gd name="adj" fmla="val 272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28033" y="274784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6" name="Text 14"/>
          <p:cNvSpPr/>
          <p:nvPr/>
        </p:nvSpPr>
        <p:spPr>
          <a:xfrm>
            <a:off x="11568232" y="28754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897427" y="3783679"/>
            <a:ext cx="2964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Enhance Productivity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9897427" y="437411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Demonstrate how Big Data frameworks can lead to better agricultural planning and resource management.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93790" y="67010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This study transforms underutilized data from satellites, IoT sensors, and meteorological stations into valuable intelligence for farmers and policymakers.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838"/>
            <a:ext cx="116208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Framework &amp; Literature Review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34135"/>
            <a:ext cx="77058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Bridging the Gap in Agricultural Data Analytics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89" y="260020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Traditional agriculture relies on intuition and manual data handling. Big Data Analytics—combining data mining, machine learning, and predictive models—offers a transformative approach by processing large, diverse datasets (genomics, remote sensing, climate) faster than conventional systems.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321016"/>
            <a:ext cx="680442" cy="6804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57720" y="4512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Big Data Sources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57720" y="5002768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Crop genomics, remote sensing, climate monitoring, market transactions, and farm equipment.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4321016"/>
            <a:ext cx="680442" cy="680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99823" y="4512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Faster Processing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199823" y="5002768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Platforms like Apache Spark and Databricks enable continuous insights for massive, heterogeneous datasets.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4321016"/>
            <a:ext cx="680442" cy="6804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641925" y="4512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Predictive Models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10641925" y="5002768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Machine learning algorithms forecast yields, optimize resources, and mitigate climate risks.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824" y="540425"/>
            <a:ext cx="9906595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Use Cases: Data-Driven Intelligence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87824" y="1308140"/>
            <a:ext cx="1325475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Our project focuses on five analytical use cases critical for modern, sustainable agriculture.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687824" y="2083118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1524" y="2119967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326475" y="2052284"/>
            <a:ext cx="25318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Crop Yield Prediction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326475" y="2575441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Predict future yield based on historical FAOSTAT and climate data using regression models (Spark MLlib).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687824" y="3282910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1524" y="3319760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326475" y="3323987"/>
            <a:ext cx="28722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Rainfall Impact Analysis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326475" y="3775234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Examine the correlation between rainfall levels, seasonality, and observed crop yield volatility.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687824" y="4482703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1524" y="4519553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326475" y="4482704"/>
            <a:ext cx="384298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Crop-Specific Climate Matching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326475" y="4975027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Identify optimal crops for a specific climate region using clustering and correlation methods.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687824" y="5682496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1524" y="5719346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326475" y="5682496"/>
            <a:ext cx="357020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Soil Recommendation System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1326475" y="6174819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Suggest suitable crops based on specific soil type, pH, and nutrient content (N, P, K) using a Decision Tree classifier.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687824" y="6882289"/>
            <a:ext cx="442198" cy="44219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1524" y="6919139"/>
            <a:ext cx="2947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326475" y="6919139"/>
            <a:ext cx="3308509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Timing of Key Events (GDD)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1326475" y="7374612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Calculate Growing Degree Days (GDD) to identify optimal sowing and harvesting windows for various crops.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778" y="397312"/>
            <a:ext cx="7335203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Methodology and Architecture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30825" y="1129427"/>
            <a:ext cx="340340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The Big Data Analytics Lifecycle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05778" y="1619640"/>
            <a:ext cx="1361884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We adopted a quantitative, exploratory, and analytical research design, utilizing a structured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sz="2000" dirty="0">
              <a:solidFill>
                <a:srgbClr val="272525"/>
              </a:solidFill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Big Data Analytics Lifecycle from raw data ingestion to final visualization.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5" y="2171256"/>
            <a:ext cx="13182600" cy="41126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336154" y="5012052"/>
            <a:ext cx="19883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Visualization &amp; Insight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09899" y="5034965"/>
            <a:ext cx="19883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Modeling &amp; Prediction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6199026" y="5014091"/>
            <a:ext cx="19883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3672771" y="5034965"/>
            <a:ext cx="19883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15" name="Text 7"/>
          <p:cNvSpPr/>
          <p:nvPr/>
        </p:nvSpPr>
        <p:spPr>
          <a:xfrm>
            <a:off x="1146516" y="5101337"/>
            <a:ext cx="19883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Ingestion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736488" y="5597820"/>
            <a:ext cx="1806416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Key Tools Used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559975" y="6052705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PySpark: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Distributed data processing.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559975" y="6538830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Databricks Platform: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Cloud-based environment </a:t>
            </a:r>
          </a:p>
          <a:p>
            <a:pPr algn="l">
              <a:lnSpc>
                <a:spcPts val="1800"/>
              </a:lnSpc>
              <a:buSzPct val="100000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     for the full pipeline.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559975" y="7117636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Delta Lake: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Version-controlled, consistent data storage.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559975" y="7530048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Spark MLlib: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Machine learning models for predictive analysis.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7503663" y="5663178"/>
            <a:ext cx="1599956" cy="271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Data Sources</a:t>
            </a:r>
            <a:endParaRPr lang="en-US" sz="2400" dirty="0"/>
          </a:p>
        </p:txBody>
      </p:sp>
      <p:sp>
        <p:nvSpPr>
          <p:cNvPr id="22" name="Text 14"/>
          <p:cNvSpPr/>
          <p:nvPr/>
        </p:nvSpPr>
        <p:spPr>
          <a:xfrm>
            <a:off x="7346105" y="6134351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FAOSTAT: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Historical crop yield and production data (2000–2025).</a:t>
            </a:r>
            <a:endParaRPr lang="en-US" sz="2000" dirty="0"/>
          </a:p>
        </p:txBody>
      </p:sp>
      <p:sp>
        <p:nvSpPr>
          <p:cNvPr id="23" name="Text 15"/>
          <p:cNvSpPr/>
          <p:nvPr/>
        </p:nvSpPr>
        <p:spPr>
          <a:xfrm>
            <a:off x="7348455" y="6576105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IMD/Kaggle: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Monthly and annual rainfall data.</a:t>
            </a:r>
            <a:endParaRPr lang="en-US" sz="2000" dirty="0"/>
          </a:p>
        </p:txBody>
      </p:sp>
      <p:sp>
        <p:nvSpPr>
          <p:cNvPr id="24" name="Text 16"/>
          <p:cNvSpPr/>
          <p:nvPr/>
        </p:nvSpPr>
        <p:spPr>
          <a:xfrm>
            <a:off x="7348455" y="7074290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ICAR/SHC: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Soil pH, NPK, and organic carbon metrics.</a:t>
            </a:r>
            <a:endParaRPr lang="en-US" sz="2000" dirty="0"/>
          </a:p>
        </p:txBody>
      </p:sp>
      <p:sp>
        <p:nvSpPr>
          <p:cNvPr id="25" name="Text 17"/>
          <p:cNvSpPr/>
          <p:nvPr/>
        </p:nvSpPr>
        <p:spPr>
          <a:xfrm>
            <a:off x="7346105" y="7537303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NOAA: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Daily climate records (Temp, Humidity, Rainfall).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318" y="534472"/>
            <a:ext cx="9180671" cy="56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Medallion Architecture: The Data Pipeline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5318" y="1464588"/>
            <a:ext cx="1335976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employs a layered data architecture (Bronze–Silver–Feature–Model–Visualization) in Databricks to ensure data quality, traceability, and scalable processing.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8" y="2249805"/>
            <a:ext cx="907494" cy="10890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24263" y="2431256"/>
            <a:ext cx="323742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Bronze Layer (Raw Ingestion)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24263" y="2823686"/>
            <a:ext cx="1227081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raw CSV/Excel files into standardized Delta tables (e.g.,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bronze_faostat_data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 Focus on standardizing column names.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8" y="3338870"/>
            <a:ext cx="907494" cy="10890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24263" y="3520321"/>
            <a:ext cx="44825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Silver Layer (Cleaning &amp; Transformation)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724263" y="3912751"/>
            <a:ext cx="1227081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missing values, remove duplicates, convert data types, and generate initial derived metrics (e.g., average rainfall).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18" y="4427934"/>
            <a:ext cx="907494" cy="10890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24263" y="4609386"/>
            <a:ext cx="307490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Layer (Engineering)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724263" y="5001816"/>
            <a:ext cx="1227081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cleaned datasets and create critical indicators: Soil Fertility Index, Climate Index, and Rainfall Deviation. Ready for ML models.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18" y="5516999"/>
            <a:ext cx="907494" cy="10890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24263" y="5698450"/>
            <a:ext cx="371606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Layer (ML Implementation)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724263" y="6090880"/>
            <a:ext cx="1227081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ML algorithms: Linear Regression for yield prediction, Decision Trees for soil recommendation, and K-Means for climate matching.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18" y="6606064"/>
            <a:ext cx="907494" cy="108906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24263" y="6787515"/>
            <a:ext cx="322492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 Layer (Insights)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724263" y="7179945"/>
            <a:ext cx="1227081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outputs are visualized in an interactive Databricks Dashboard with charts and graphs showing trends and predictions.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69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5473" y="2606754"/>
            <a:ext cx="9427012" cy="57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Analytical Results and Insights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45914" y="3464838"/>
            <a:ext cx="4879538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Key Findings Across Five Use Cases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68774" y="3951505"/>
            <a:ext cx="1333857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unified </a:t>
            </a: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Agriculture Insights Dashboard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was generated in Databricks, providing policy-makers and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farmers with accurate, data-driven outputs.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5914" y="4682728"/>
            <a:ext cx="4292441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0.89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1727867" y="5380675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Yield R² Score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45914" y="5921454"/>
            <a:ext cx="4292441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Linear Regression model performance for crop yield prediction.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168979" y="4682728"/>
            <a:ext cx="4292441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0.83</a:t>
            </a:r>
            <a:endParaRPr lang="en-US" sz="4000" dirty="0"/>
          </a:p>
        </p:txBody>
      </p:sp>
      <p:sp>
        <p:nvSpPr>
          <p:cNvPr id="10" name="Text 7"/>
          <p:cNvSpPr/>
          <p:nvPr/>
        </p:nvSpPr>
        <p:spPr>
          <a:xfrm>
            <a:off x="6300132" y="5380675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Rainfall Correlation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168979" y="5921454"/>
            <a:ext cx="4292441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Strong coefficient indicating high dependency of yield on annual rainfall.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9692045" y="4682728"/>
            <a:ext cx="4292441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93%</a:t>
            </a:r>
            <a:endParaRPr lang="en-US" sz="4000" dirty="0"/>
          </a:p>
        </p:txBody>
      </p:sp>
      <p:sp>
        <p:nvSpPr>
          <p:cNvPr id="13" name="Text 10"/>
          <p:cNvSpPr/>
          <p:nvPr/>
        </p:nvSpPr>
        <p:spPr>
          <a:xfrm>
            <a:off x="10872397" y="5413333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Soil Model Accuracy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9692045" y="5921454"/>
            <a:ext cx="4292441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Random Forest Classifier accuracy for soil-to-crop recommendation.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945594" y="6927056"/>
            <a:ext cx="1306175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Insight: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Optimal rainfall (1100–1400 mm) positively impacts yield up to a saturation point. Furthermore, machine learning   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provides 93% accuracy in aligning crop choices with soil health.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645914" y="6719530"/>
            <a:ext cx="22860" cy="1005602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9641324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Optimizing Growth: Climate and Soil Matching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57364" y="1162723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By analyzing long-term climate and soil data, we determined optimal growing parameters to maximize crop output and resource efficiency.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5716" y="1871426"/>
            <a:ext cx="40422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Crop-Specific Climate Matching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67509" y="2507816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Rice: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Suited for 25–32°C and &gt;1200 mm rainfall.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67506" y="3075223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Wheat: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Optimal in 15–25°C range with moderate rainfall (800–1000 mm).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67507" y="3633547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Maize: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Thrives in semi-humid areas (20–28°C, 700–1200 mm rainfall).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467509" y="4173185"/>
            <a:ext cx="6502003" cy="29051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25716" y="4484930"/>
            <a:ext cx="343269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Soil Type Recommendation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467509" y="5152000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Loamy Soil: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Best for Rice and Maize.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67509" y="5588021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Sandy Soil: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Recommended for Groundnut and Millet.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467509" y="6018127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Clay Soil:</a:t>
            </a: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Ideal for Paddy and Sugarcane.</a:t>
            </a:r>
            <a:endParaRPr lang="en-US" sz="20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868" y="1632347"/>
            <a:ext cx="6155473" cy="65020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1121</Words>
  <Application>Microsoft Office PowerPoint</Application>
  <PresentationFormat>Custom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 Light</vt:lpstr>
      <vt:lpstr>Inter Bold</vt:lpstr>
      <vt:lpstr>Consolas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kyath</dc:creator>
  <cp:lastModifiedBy>kyathamsrilaya@gmail.com</cp:lastModifiedBy>
  <cp:revision>3</cp:revision>
  <dcterms:created xsi:type="dcterms:W3CDTF">2025-11-09T17:58:55Z</dcterms:created>
  <dcterms:modified xsi:type="dcterms:W3CDTF">2025-11-10T14:10:03Z</dcterms:modified>
</cp:coreProperties>
</file>